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96" r:id="rId1"/>
  </p:sldMasterIdLst>
  <p:handoutMasterIdLst>
    <p:handoutMasterId r:id="rId23"/>
  </p:handoutMasterIdLst>
  <p:sldIdLst>
    <p:sldId id="256" r:id="rId2"/>
    <p:sldId id="293" r:id="rId3"/>
    <p:sldId id="290" r:id="rId4"/>
    <p:sldId id="268" r:id="rId5"/>
    <p:sldId id="264" r:id="rId6"/>
    <p:sldId id="286" r:id="rId7"/>
    <p:sldId id="285" r:id="rId8"/>
    <p:sldId id="275" r:id="rId9"/>
    <p:sldId id="291" r:id="rId10"/>
    <p:sldId id="278" r:id="rId11"/>
    <p:sldId id="270" r:id="rId12"/>
    <p:sldId id="271" r:id="rId13"/>
    <p:sldId id="279" r:id="rId14"/>
    <p:sldId id="272" r:id="rId15"/>
    <p:sldId id="273" r:id="rId16"/>
    <p:sldId id="274" r:id="rId17"/>
    <p:sldId id="276" r:id="rId18"/>
    <p:sldId id="287" r:id="rId19"/>
    <p:sldId id="257" r:id="rId20"/>
    <p:sldId id="292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93"/>
            <p14:sldId id="290"/>
            <p14:sldId id="268"/>
            <p14:sldId id="264"/>
            <p14:sldId id="286"/>
            <p14:sldId id="285"/>
            <p14:sldId id="275"/>
            <p14:sldId id="291"/>
            <p14:sldId id="278"/>
            <p14:sldId id="270"/>
            <p14:sldId id="271"/>
            <p14:sldId id="279"/>
            <p14:sldId id="272"/>
            <p14:sldId id="273"/>
            <p14:sldId id="274"/>
            <p14:sldId id="276"/>
            <p14:sldId id="287"/>
            <p14:sldId id="257"/>
            <p14:sldId id="292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73A8D"/>
    <a:srgbClr val="003374"/>
    <a:srgbClr val="FEFEFE"/>
    <a:srgbClr val="F3F0ED"/>
    <a:srgbClr val="FFFFFF"/>
    <a:srgbClr val="E1DAD2"/>
    <a:srgbClr val="C1C9CD"/>
    <a:srgbClr val="7C96A3"/>
    <a:srgbClr val="3A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-2304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9/4/2020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2.wdp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26.jpeg"/><Relationship Id="rId10" Type="http://schemas.openxmlformats.org/officeDocument/2006/relationships/image" Target="../media/image18.png"/><Relationship Id="rId4" Type="http://schemas.openxmlformats.org/officeDocument/2006/relationships/image" Target="../media/image25.jpe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openxmlformats.org/officeDocument/2006/relationships/image" Target="../media/image43.jpeg"/><Relationship Id="rId7" Type="http://schemas.microsoft.com/office/2007/relationships/hdphoto" Target="../media/hdphoto16.wdp"/><Relationship Id="rId12" Type="http://schemas.openxmlformats.org/officeDocument/2006/relationships/image" Target="../media/image49.png"/><Relationship Id="rId17" Type="http://schemas.microsoft.com/office/2007/relationships/hdphoto" Target="../media/hdphoto14.wdp"/><Relationship Id="rId2" Type="http://schemas.openxmlformats.org/officeDocument/2006/relationships/image" Target="../media/image42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8.wdp"/><Relationship Id="rId5" Type="http://schemas.openxmlformats.org/officeDocument/2006/relationships/image" Target="../media/image45.jpeg"/><Relationship Id="rId15" Type="http://schemas.microsoft.com/office/2007/relationships/hdphoto" Target="../media/hdphoto20.wdp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microsoft.com/office/2007/relationships/hdphoto" Target="../media/hdphoto17.wdp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67.png"/><Relationship Id="rId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jpeg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3" Type="http://schemas.openxmlformats.org/officeDocument/2006/relationships/image" Target="../media/image15.jpeg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17" Type="http://schemas.microsoft.com/office/2007/relationships/hdphoto" Target="../media/hdphoto10.wdp"/><Relationship Id="rId2" Type="http://schemas.openxmlformats.org/officeDocument/2006/relationships/image" Target="../media/image14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openxmlformats.org/officeDocument/2006/relationships/image" Target="../media/image17.jpeg"/><Relationship Id="rId1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6.jpeg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463113" y="1385154"/>
            <a:ext cx="4390768" cy="4104167"/>
          </a:xfrm>
          <a:prstGeom prst="ellipse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7769" y="1144770"/>
            <a:ext cx="4780296" cy="4568457"/>
          </a:xfrm>
          <a:prstGeom prst="ellipse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36822" y="3649362"/>
            <a:ext cx="7166919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«Волшебный песочек»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 детей: 2 – 3 года</a:t>
            </a:r>
          </a:p>
          <a:p>
            <a:endParaRPr lang="en-US" sz="5400" b="1" dirty="0">
              <a:ln w="0"/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05" y="172995"/>
            <a:ext cx="8163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№105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Мальвина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Волжского Волгоградской области»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211" y="5380672"/>
            <a:ext cx="695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Составитель: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Павлова Евгения Михайловна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C:\Users\root\Desktop\Кружок песок мой 2\песок\Матрёшка\P1150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19" y="645258"/>
            <a:ext cx="3915003" cy="2599647"/>
          </a:xfrm>
          <a:prstGeom prst="rect">
            <a:avLst/>
          </a:prstGeom>
          <a:noFill/>
        </p:spPr>
      </p:pic>
      <p:pic>
        <p:nvPicPr>
          <p:cNvPr id="72708" name="Picture 4" descr="C:\Users\root\Desktop\Кружок песок мой 2\песок\Матрёшка\P115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239" y="671639"/>
            <a:ext cx="3869816" cy="2569642"/>
          </a:xfrm>
          <a:prstGeom prst="rect">
            <a:avLst/>
          </a:prstGeom>
          <a:noFill/>
        </p:spPr>
      </p:pic>
      <p:pic>
        <p:nvPicPr>
          <p:cNvPr id="72709" name="Picture 5" descr="C:\Users\root\Desktop\Кружок песок мой 2\песок\пирожки щенку\IMG_0915.JPG"/>
          <p:cNvPicPr>
            <a:picLocks noChangeAspect="1" noChangeArrowheads="1"/>
          </p:cNvPicPr>
          <p:nvPr/>
        </p:nvPicPr>
        <p:blipFill>
          <a:blip r:embed="rId4" cstate="print"/>
          <a:srcRect r="10048"/>
          <a:stretch>
            <a:fillRect/>
          </a:stretch>
        </p:blipFill>
        <p:spPr bwMode="auto">
          <a:xfrm>
            <a:off x="202301" y="3798448"/>
            <a:ext cx="3874991" cy="2934647"/>
          </a:xfrm>
          <a:prstGeom prst="rect">
            <a:avLst/>
          </a:prstGeom>
          <a:noFill/>
        </p:spPr>
      </p:pic>
      <p:pic>
        <p:nvPicPr>
          <p:cNvPr id="72710" name="Picture 6" descr="C:\Users\root\Desktop\Кружок песок мой 2\песок\P1150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3557" y="3843718"/>
            <a:ext cx="4139114" cy="28686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21068" y="268227"/>
            <a:ext cx="300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«Танец с платочками»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429" y="227766"/>
            <a:ext cx="300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«Играем на ложках»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349" y="3424121"/>
            <a:ext cx="300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«Вот собачка лает…»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4988" y="3430865"/>
            <a:ext cx="31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«Рыжий кот в углу сидит…»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4870" y="3326619"/>
            <a:ext cx="24832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8659" y="135183"/>
            <a:ext cx="24832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музыкальные игры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54" y="1752641"/>
            <a:ext cx="558691" cy="38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57" y="1227302"/>
            <a:ext cx="545342" cy="3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05" y="1263567"/>
            <a:ext cx="440055" cy="3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06" y="1252680"/>
            <a:ext cx="440055" cy="3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88" y="1252680"/>
            <a:ext cx="440055" cy="3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77" y="1299833"/>
            <a:ext cx="440055" cy="3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73" y="1558614"/>
            <a:ext cx="440055" cy="3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0" y="1752640"/>
            <a:ext cx="440055" cy="3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1" y="5354249"/>
            <a:ext cx="696290" cy="4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552" y="-125505"/>
            <a:ext cx="832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5538" name="Picture 2" descr="C:\Users\root\Desktop\Фото для книги 2\Поросёнок Борька\P1150501.JPG"/>
          <p:cNvPicPr>
            <a:picLocks noChangeAspect="1" noChangeArrowheads="1"/>
          </p:cNvPicPr>
          <p:nvPr/>
        </p:nvPicPr>
        <p:blipFill>
          <a:blip r:embed="rId2" cstate="print"/>
          <a:srcRect t="11887" r="2599"/>
          <a:stretch>
            <a:fillRect/>
          </a:stretch>
        </p:blipFill>
        <p:spPr bwMode="auto">
          <a:xfrm>
            <a:off x="176158" y="1100517"/>
            <a:ext cx="4121232" cy="2668777"/>
          </a:xfrm>
          <a:prstGeom prst="rect">
            <a:avLst/>
          </a:prstGeom>
          <a:noFill/>
        </p:spPr>
      </p:pic>
      <p:pic>
        <p:nvPicPr>
          <p:cNvPr id="65539" name="Picture 3" descr="C:\Users\root\Desktop\Фото для книги 2\Накормим зайчат\P1150309.JPG"/>
          <p:cNvPicPr>
            <a:picLocks noChangeAspect="1" noChangeArrowheads="1"/>
          </p:cNvPicPr>
          <p:nvPr/>
        </p:nvPicPr>
        <p:blipFill rotWithShape="1">
          <a:blip r:embed="rId3" cstate="print"/>
          <a:srcRect r="4284"/>
          <a:stretch/>
        </p:blipFill>
        <p:spPr bwMode="auto">
          <a:xfrm>
            <a:off x="4871478" y="1100516"/>
            <a:ext cx="4036290" cy="2668778"/>
          </a:xfrm>
          <a:prstGeom prst="rect">
            <a:avLst/>
          </a:prstGeom>
          <a:noFill/>
        </p:spPr>
      </p:pic>
      <p:pic>
        <p:nvPicPr>
          <p:cNvPr id="65540" name="Picture 4" descr="G:\DCIM\117_PANA\P1170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091" y="4276165"/>
            <a:ext cx="3959580" cy="24483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7553" y="152166"/>
            <a:ext cx="832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Виды игровых упражнений с кинетическим песком</a:t>
            </a:r>
          </a:p>
          <a:p>
            <a:pPr lvl="0"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29435" y="3845859"/>
            <a:ext cx="42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Поможем ёжику найти грибы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290" y="695281"/>
            <a:ext cx="381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Накормим поросят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6376" y="706863"/>
            <a:ext cx="339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Накормим зайчат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2823" y="475843"/>
            <a:ext cx="32541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с песком и предметами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38" y="4597761"/>
            <a:ext cx="521266" cy="3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57" y="1929822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71" y="1691094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28" y="1970628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root\Desktop\Фото для книги 2\IMG_1146.JPG"/>
          <p:cNvPicPr>
            <a:picLocks noChangeAspect="1" noChangeArrowheads="1"/>
          </p:cNvPicPr>
          <p:nvPr/>
        </p:nvPicPr>
        <p:blipFill>
          <a:blip r:embed="rId2" cstate="print"/>
          <a:srcRect l="8440"/>
          <a:stretch>
            <a:fillRect/>
          </a:stretch>
        </p:blipFill>
        <p:spPr bwMode="auto">
          <a:xfrm rot="5400000">
            <a:off x="-50250" y="2116042"/>
            <a:ext cx="4201540" cy="3400728"/>
          </a:xfrm>
          <a:prstGeom prst="rect">
            <a:avLst/>
          </a:prstGeom>
          <a:noFill/>
        </p:spPr>
      </p:pic>
      <p:pic>
        <p:nvPicPr>
          <p:cNvPr id="66563" name="Picture 3" descr="C:\Users\root\Desktop\Фото для книги 2\P115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3803316"/>
            <a:ext cx="4049691" cy="2938143"/>
          </a:xfrm>
          <a:prstGeom prst="rect">
            <a:avLst/>
          </a:prstGeom>
          <a:noFill/>
        </p:spPr>
      </p:pic>
      <p:pic>
        <p:nvPicPr>
          <p:cNvPr id="5" name="Picture 6" descr="C:\Users\root\Desktop\Кружок песок мой 2\Фото для книги\P1150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8125" y="538087"/>
            <a:ext cx="3863547" cy="28118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576" y="1210236"/>
            <a:ext cx="367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«Украсим ёлочку к новому году»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4423" y="125506"/>
            <a:ext cx="379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«Соберем овощи с огорода»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7530" y="3406588"/>
            <a:ext cx="410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«Новый заборчик для петушка»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root\Desktop\Кружок песок мой 2\песок\Отпечатки на песке\P1150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4485" y="4051844"/>
            <a:ext cx="4032975" cy="26779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7153" y="3594848"/>
            <a:ext cx="43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«Следы предметов на песке»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root\Desktop\Кружок песок мой 2\песок\Солнышко\P1150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74" y="709704"/>
            <a:ext cx="4070193" cy="27026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482" y="215153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«Нарисуй Солнышку лучики»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root\Desktop\Кружок песок мой 2\песок\Фруктовый пирог\P1150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394" y="4033431"/>
            <a:ext cx="4057179" cy="26940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3765" y="3639671"/>
            <a:ext cx="392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«Разрежь пирог на кусочки»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C:\Users\root\Desktop\Кружок песок мой 2\песок\Цветы для мамы\P1150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2215" y="710918"/>
            <a:ext cx="4055598" cy="269300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66446" y="26894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«Цветы для мамы»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124279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72" y="4662137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69" y="4564164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95" y="4564164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78" y="5139592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05" y="5041619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07" y="1019339"/>
            <a:ext cx="997739" cy="68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1" y="4325436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72" y="4533799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5519074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" y="4772526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514" y="0"/>
            <a:ext cx="850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 bmk="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 с песком и ладошками </a:t>
            </a:r>
          </a:p>
          <a:p>
            <a:endParaRPr lang="ru-RU" dirty="0"/>
          </a:p>
        </p:txBody>
      </p:sp>
      <p:pic>
        <p:nvPicPr>
          <p:cNvPr id="67586" name="Picture 2" descr="C:\Users\root\Desktop\Фото для книги 2\Гнёздышко для птички\P1150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993" y="3989373"/>
            <a:ext cx="3991626" cy="2710831"/>
          </a:xfrm>
          <a:prstGeom prst="rect">
            <a:avLst/>
          </a:prstGeom>
          <a:noFill/>
        </p:spPr>
      </p:pic>
      <p:pic>
        <p:nvPicPr>
          <p:cNvPr id="67588" name="Picture 4" descr="C:\Users\root\Desktop\Фото для книги 2\Норка для мышки\P1150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2" y="4013649"/>
            <a:ext cx="4070254" cy="2702740"/>
          </a:xfrm>
          <a:prstGeom prst="rect">
            <a:avLst/>
          </a:prstGeom>
          <a:noFill/>
        </p:spPr>
      </p:pic>
      <p:pic>
        <p:nvPicPr>
          <p:cNvPr id="7" name="Picture 3" descr="C:\Users\root\Desktop\Фото для книги 2\Ёжик\P116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72" y="773657"/>
            <a:ext cx="4014442" cy="266567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341" y="299405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«Ёжики»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6776" y="3456727"/>
            <a:ext cx="40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«Сделаем гнёздышко из песка»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381" y="3510119"/>
            <a:ext cx="40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«Норки для мышки»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6776" y="347958"/>
            <a:ext cx="40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«Кораблики»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C:\Users\root\Desktop\Кружок песок мой 2\песок\Кораблики\P11603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4602" y="801112"/>
            <a:ext cx="3911833" cy="259754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994211" y="314478"/>
            <a:ext cx="32541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лепка объёмных форм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73" y="1132114"/>
            <a:ext cx="966136" cy="6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3" y="1685459"/>
            <a:ext cx="1203162" cy="82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64" y="4295183"/>
            <a:ext cx="808118" cy="5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93" y="4689174"/>
            <a:ext cx="887292" cy="61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41" y="4559511"/>
            <a:ext cx="801934" cy="5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75" y="5365019"/>
            <a:ext cx="693077" cy="4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422" y="0"/>
            <a:ext cx="872387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 bmk="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 с формами  </a:t>
            </a:r>
          </a:p>
        </p:txBody>
      </p:sp>
      <p:pic>
        <p:nvPicPr>
          <p:cNvPr id="68612" name="Picture 4" descr="C:\Users\root\Desktop\Фото для книги 2\гусеница\P116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666" y="1060057"/>
            <a:ext cx="3903059" cy="2591716"/>
          </a:xfrm>
          <a:prstGeom prst="rect">
            <a:avLst/>
          </a:prstGeom>
          <a:noFill/>
        </p:spPr>
      </p:pic>
      <p:pic>
        <p:nvPicPr>
          <p:cNvPr id="7" name="Picture 5" descr="C:\Users\root\Desktop\Фото для книги 2\IMG_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210" y="4060548"/>
            <a:ext cx="3911626" cy="2685274"/>
          </a:xfrm>
          <a:prstGeom prst="rect">
            <a:avLst/>
          </a:prstGeom>
          <a:noFill/>
        </p:spPr>
      </p:pic>
      <p:pic>
        <p:nvPicPr>
          <p:cNvPr id="8" name="Picture 3" descr="C:\Users\root\Desktop\Фото для книги 2\IMG_1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743" y="4054110"/>
            <a:ext cx="3875645" cy="26752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4482" y="66775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«Печенье»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69464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329" y="363332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«Слепим снеговиков»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8494" y="364950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«Зоопарк»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L:\песок фото\Печенье\P1150258.JPG"/>
          <p:cNvPicPr>
            <a:picLocks noChangeAspect="1" noChangeArrowheads="1"/>
          </p:cNvPicPr>
          <p:nvPr/>
        </p:nvPicPr>
        <p:blipFill>
          <a:blip r:embed="rId5" cstate="print"/>
          <a:srcRect l="11695"/>
          <a:stretch>
            <a:fillRect/>
          </a:stretch>
        </p:blipFill>
        <p:spPr bwMode="auto">
          <a:xfrm>
            <a:off x="186706" y="1035781"/>
            <a:ext cx="3810760" cy="258945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89412" y="395162"/>
            <a:ext cx="402515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вырезание из песка фигур формами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root\Desktop\Фото для книги 2\Самолёты\P116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758" y="776835"/>
            <a:ext cx="4156124" cy="28322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82754" y="178404"/>
            <a:ext cx="350955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i="1" dirty="0" smtClean="0" bmk="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наполнение формочек для песка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36776" y="430068"/>
            <a:ext cx="40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«Самолёт»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Женя 2016-2021\Кружок песок мой 2\Фото для книги\IMG_0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04" y="805161"/>
            <a:ext cx="3764173" cy="282296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469338"/>
            <a:ext cx="305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рождения Мишки»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L:\песок фото\обитатели моря\P1160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98" y="4037926"/>
            <a:ext cx="3936210" cy="26946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2266" y="3706152"/>
            <a:ext cx="305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«Морские обитатели»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L:\песок фото\Поиграем с игрушками Кати\P1160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7589" y="4011467"/>
            <a:ext cx="4094571" cy="271888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669820" y="3600956"/>
            <a:ext cx="305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«Поиграем с игрушками Кати»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pixabay.com/photo/2013/10/08/20/56/footprint-192908_640.jpg"/>
          <p:cNvPicPr>
            <a:picLocks noChangeAspect="1" noChangeArrowheads="1"/>
          </p:cNvPicPr>
          <p:nvPr/>
        </p:nvPicPr>
        <p:blipFill>
          <a:blip r:embed="rId2" cstate="print"/>
          <a:srcRect t="4348" r="15187"/>
          <a:stretch>
            <a:fillRect/>
          </a:stretch>
        </p:blipFill>
        <p:spPr bwMode="auto">
          <a:xfrm rot="10800000">
            <a:off x="1032990" y="2833816"/>
            <a:ext cx="2317113" cy="1765670"/>
          </a:xfrm>
          <a:prstGeom prst="rect">
            <a:avLst/>
          </a:prstGeom>
          <a:noFill/>
        </p:spPr>
      </p:pic>
      <p:pic>
        <p:nvPicPr>
          <p:cNvPr id="1030" name="Picture 6" descr="https://im1-tub-ru.yandex.net/i?id=69b67295d454a993bba7384ee706bd4b&amp;n=33&amp;h=215&amp;w=149"/>
          <p:cNvPicPr>
            <a:picLocks noChangeAspect="1" noChangeArrowheads="1"/>
          </p:cNvPicPr>
          <p:nvPr/>
        </p:nvPicPr>
        <p:blipFill>
          <a:blip r:embed="rId3" cstate="print"/>
          <a:srcRect b="6627"/>
          <a:stretch>
            <a:fillRect/>
          </a:stretch>
        </p:blipFill>
        <p:spPr bwMode="auto">
          <a:xfrm rot="5400000">
            <a:off x="1285584" y="4562861"/>
            <a:ext cx="1774032" cy="2274083"/>
          </a:xfrm>
          <a:prstGeom prst="rect">
            <a:avLst/>
          </a:prstGeom>
          <a:noFill/>
        </p:spPr>
      </p:pic>
      <p:pic>
        <p:nvPicPr>
          <p:cNvPr id="1032" name="Picture 8" descr="http://www.publicdomainpictures.net/pictures/30000/velka/footmark-on-the-sand.jpg"/>
          <p:cNvPicPr>
            <a:picLocks noChangeAspect="1" noChangeArrowheads="1"/>
          </p:cNvPicPr>
          <p:nvPr/>
        </p:nvPicPr>
        <p:blipFill>
          <a:blip r:embed="rId4" cstate="print"/>
          <a:srcRect t="13333" r="17457"/>
          <a:stretch>
            <a:fillRect/>
          </a:stretch>
        </p:blipFill>
        <p:spPr bwMode="auto">
          <a:xfrm>
            <a:off x="1060057" y="841458"/>
            <a:ext cx="2377868" cy="1804809"/>
          </a:xfrm>
          <a:prstGeom prst="rect">
            <a:avLst/>
          </a:prstGeom>
          <a:noFill/>
        </p:spPr>
      </p:pic>
      <p:pic>
        <p:nvPicPr>
          <p:cNvPr id="1034" name="Picture 10" descr="http://boombob.ru/img/picture/May/06/22fc893729c307db41270a5cec9d4ead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9034" y="4860340"/>
            <a:ext cx="2430960" cy="1735125"/>
          </a:xfrm>
          <a:prstGeom prst="rect">
            <a:avLst/>
          </a:prstGeom>
          <a:noFill/>
        </p:spPr>
      </p:pic>
      <p:pic>
        <p:nvPicPr>
          <p:cNvPr id="1036" name="Picture 12" descr="http://god-sobaki.ru/wp-content/uploads/2016/09/boljshaya-sobaka-v2.orig_.jpg"/>
          <p:cNvPicPr>
            <a:picLocks noChangeAspect="1" noChangeArrowheads="1"/>
          </p:cNvPicPr>
          <p:nvPr/>
        </p:nvPicPr>
        <p:blipFill>
          <a:blip r:embed="rId6" cstate="print"/>
          <a:srcRect l="11733"/>
          <a:stretch>
            <a:fillRect/>
          </a:stretch>
        </p:blipFill>
        <p:spPr bwMode="auto">
          <a:xfrm>
            <a:off x="6031215" y="2824832"/>
            <a:ext cx="2344042" cy="1827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1684" y="213222"/>
            <a:ext cx="436160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«Чей след?»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4115218" y="144475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4162422" y="350687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178606" y="5537975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zviter.ru/mw/49/vorona_ptica_trava_2048x1365.jpg"/>
          <p:cNvPicPr>
            <a:picLocks noChangeAspect="1" noChangeArrowheads="1"/>
          </p:cNvPicPr>
          <p:nvPr/>
        </p:nvPicPr>
        <p:blipFill>
          <a:blip r:embed="rId7" cstate="print"/>
          <a:srcRect l="13835" t="12810" r="1883" b="6929"/>
          <a:stretch>
            <a:fillRect/>
          </a:stretch>
        </p:blipFill>
        <p:spPr bwMode="auto">
          <a:xfrm>
            <a:off x="6036658" y="817295"/>
            <a:ext cx="2459979" cy="169123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песок фото\Теремок\P115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37" y="953735"/>
            <a:ext cx="8568565" cy="56897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27564" y="242761"/>
            <a:ext cx="447699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Сказка «Теремок» на песке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57" y="1114401"/>
            <a:ext cx="1055056" cy="7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25" y="2002972"/>
            <a:ext cx="1406357" cy="9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1" y="1684602"/>
            <a:ext cx="924295" cy="6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 2016-2021\благода Е 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54" y="296562"/>
            <a:ext cx="4278542" cy="6104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D:\Женя 2016-2021\Благода\IMG_2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966" y="291898"/>
            <a:ext cx="4486942" cy="6125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root\Desktop\4\Слай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3081" y="313038"/>
            <a:ext cx="4151870" cy="5917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EFEF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D:\!!!Work\Desktop - копия\1424376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45" y="376517"/>
            <a:ext cx="4109757" cy="58091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74024" y="3136758"/>
            <a:ext cx="406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Статья по теме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«Развитие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эмоционально-личностной сферы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мелкой моторики рук у детей младшего дошкольного возраста посредством игры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кинетическим песком», 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стр. 168</a:t>
            </a:r>
          </a:p>
        </p:txBody>
      </p:sp>
      <p:pic>
        <p:nvPicPr>
          <p:cNvPr id="1028" name="Picture 4" descr="D:\!!!Work\Desktop - копия\1424376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2142" y="326311"/>
            <a:ext cx="2027238" cy="285756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ot\Desktop\IMG_20180924_11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6534"/>
            <a:ext cx="4191000" cy="558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63143" y="772886"/>
            <a:ext cx="4376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августе 2018 года вышел книжный вариант программы дополнительного образования «Волшебный песочек»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644" y="160105"/>
            <a:ext cx="879604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составлена на основе рекомендаций, соответствующих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«Требованиям к содержанию и оформлению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авторских образовательных программ дополнительного образования детей»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утверждённым Приказом Комитета по образованию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Волгоградской области № 645 от 21.07.2003</a:t>
            </a:r>
          </a:p>
          <a:p>
            <a:pPr lvl="0" algn="ctr">
              <a:lnSpc>
                <a:spcPct val="150000"/>
              </a:lnSpc>
            </a:pPr>
            <a:r>
              <a:rPr lang="ru-RU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рецензирована и рекомендована к использованию в </a:t>
            </a:r>
            <a:r>
              <a:rPr lang="ru-RU" dirty="0" err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образовательной работе ДОУ заведующим кафедрой психологии и профессиональной деятельности Волгоградского государственного социально- педагогического университета (ВГСПУ) кандидатом педагогических наук доцентом Зотовой Н. Г.</a:t>
            </a:r>
            <a:endParaRPr lang="ru-RU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0377" y="4096871"/>
            <a:ext cx="2584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программы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532" y="4527176"/>
            <a:ext cx="778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Пояснительная записка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Перспективный план примерных занятий кружка «Волшебный песочек»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Примерное содержание занятий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40003" y="593833"/>
          <a:ext cx="8490708" cy="5735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5354"/>
                <a:gridCol w="4245354"/>
              </a:tblGrid>
              <a:tr h="71909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Характеристика программы</a:t>
                      </a:r>
                      <a:endParaRPr lang="ru-RU" sz="2800" b="1" kern="0" dirty="0" smtClean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возрасту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для раннего дошкольного возраста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продолжительности реализации </a:t>
                      </a:r>
                    </a:p>
                    <a:p>
                      <a:pPr algn="r"/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одногодичная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формам организации образовательного процесса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занятия групповые 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направлению деятельности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игра с кинетическим песком 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способу реализации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/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творческая (познавательно-эстетическая)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новизне</a:t>
                      </a:r>
                      <a:endParaRPr lang="ru-RU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авторская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по цели</a:t>
                      </a:r>
                    </a:p>
                    <a:p>
                      <a:pPr algn="r"/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развитие мелкой моторики рук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805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оличеству занятий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четыре занятия в месяц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115330"/>
            <a:ext cx="880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20924" y="2068833"/>
            <a:ext cx="750438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тактильно-кинетическую чувствительность, мелкую моторику рук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развивать творческие способности ребёнка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развивать речь и  коммуникативные навыки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создавать условия для психологического и эмоционального благополучия ребёнка снятие мышечной напряжённости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2066" y="453081"/>
            <a:ext cx="79495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эмоционально-личностной сферы и мелкой моторики рук у детей младшего дошкольного возраста  посредством игры с кинетическим песком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557" y="0"/>
            <a:ext cx="806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2942" y="156513"/>
            <a:ext cx="58629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Материально-техническое обеспечение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15218" y="606675"/>
            <a:ext cx="8583827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Песочница (диаметром 1 м.)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Кинетический песок (белый, жёлтый) по 3 кг.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Формочки для песка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73A8D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Природный материал (шишки, желуди, орехи, </a:t>
            </a:r>
            <a:r>
              <a:rPr lang="ru-RU" sz="1600" dirty="0" smtClean="0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др.)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Кукольный театр («Колобок», «Курочка ряба», «Репка», «Теремок»)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73A8D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Мелкие предметы (пушистые комочки,</a:t>
            </a:r>
            <a:r>
              <a:rPr lang="ru-RU" sz="1600" dirty="0" smtClean="0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мелкие пластмассовые игрушки, зубочистки, крупная мозаика, разноцветные камешки, мячики, кукольная посуда, ложки, стеки)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73A8D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Мягкие игрушки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73A8D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Самодельные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игрушки (зайчики из бутылочек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Актимель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поросята из пластиковых бутылочек, фигурки из картона)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rgbClr val="173A8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ТСО (магнитофон, 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73A8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оутбук)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173A8D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362635"/>
            <a:ext cx="78492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сюрпризный момент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 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развитие мелкой моторики рук 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подвижная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   мотивация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4)   игровые упражнения с кинетическим песком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73A8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5)   рефлексия </a:t>
            </a:r>
            <a:endParaRPr lang="ru-RU" sz="800" dirty="0" smtClean="0">
              <a:solidFill>
                <a:srgbClr val="173A8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0259" y="457200"/>
            <a:ext cx="7064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занятий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276" y="1"/>
            <a:ext cx="843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на развитие мелкой моторики рук</a:t>
            </a:r>
          </a:p>
          <a:p>
            <a:endParaRPr lang="ru-RU" dirty="0"/>
          </a:p>
        </p:txBody>
      </p:sp>
      <p:pic>
        <p:nvPicPr>
          <p:cNvPr id="70659" name="Picture 3" descr="C:\Users\root\Desktop\Кружок песок мой 2\песок\Кораблики\P116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185" y="880132"/>
            <a:ext cx="4019355" cy="26689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95365" y="415073"/>
            <a:ext cx="300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«Кораблик»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489" y="431256"/>
            <a:ext cx="329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«Наряжаем ёлку к празднику»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root\Desktop\Кружок песок мой 2\песок\Ёлочка\P1150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128" y="884172"/>
            <a:ext cx="3972770" cy="2638006"/>
          </a:xfrm>
          <a:prstGeom prst="rect">
            <a:avLst/>
          </a:prstGeom>
          <a:noFill/>
        </p:spPr>
      </p:pic>
      <p:pic>
        <p:nvPicPr>
          <p:cNvPr id="1026" name="Picture 2" descr="D:\моя флешка\песок фото\Цветы для мамы\P1150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880" y="4078387"/>
            <a:ext cx="4021509" cy="2670370"/>
          </a:xfrm>
          <a:prstGeom prst="rect">
            <a:avLst/>
          </a:prstGeom>
          <a:noFill/>
        </p:spPr>
      </p:pic>
      <p:pic>
        <p:nvPicPr>
          <p:cNvPr id="1027" name="Picture 3" descr="D:\моя флешка\песок фото\заборчик для курочки и цыплят\P1150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421" y="4029835"/>
            <a:ext cx="4070258" cy="270274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62515" y="3661487"/>
            <a:ext cx="300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«Наши нежные цветки»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9779" y="3641178"/>
            <a:ext cx="300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«Заборчик»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8987" y="368266"/>
            <a:ext cx="24832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без предметов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18" y="4985358"/>
            <a:ext cx="558172" cy="3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13" y="5163516"/>
            <a:ext cx="599113" cy="41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17" y="4976874"/>
            <a:ext cx="498686" cy="3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57" y="1560204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90" y="1219076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05" y="1675514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06" y="1444894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22" y="1490385"/>
            <a:ext cx="310033" cy="21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70" y="163805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85" y="1790824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94" y="187867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65" y="198398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2251692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03" y="4965099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71" y="4912705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69" y="4849789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39" y="4789757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20" y="4700187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9" y="5320414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26" y="5576238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64" y="5080409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983" y="4857005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762" y="461246"/>
            <a:ext cx="26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«Покатаем шарики»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root\Desktop\Фото для книги 2\P1170956.JPG"/>
          <p:cNvPicPr>
            <a:picLocks noChangeAspect="1" noChangeArrowheads="1"/>
          </p:cNvPicPr>
          <p:nvPr/>
        </p:nvPicPr>
        <p:blipFill>
          <a:blip r:embed="rId2" cstate="print"/>
          <a:srcRect l="12211"/>
          <a:stretch>
            <a:fillRect/>
          </a:stretch>
        </p:blipFill>
        <p:spPr bwMode="auto">
          <a:xfrm>
            <a:off x="283223" y="859745"/>
            <a:ext cx="3649506" cy="25712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06390" y="461246"/>
            <a:ext cx="384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«Снежный ком в руках катаю…»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катаю…»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L:\песок фото\Поросёнок Борька\P115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206" y="4179002"/>
            <a:ext cx="3819444" cy="25431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5589" y="3527969"/>
            <a:ext cx="3781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«Разложите правильно: нут в жёлтый мешочек, жёлуди в зелёный»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L:\песок фото\Катя в зоопарке\P115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1966" y="4183581"/>
            <a:ext cx="3831641" cy="254429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49194" y="3720987"/>
            <a:ext cx="26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«Игры с прищепками»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я флешка\песок фото\Снеговик\P1150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2420" y="873941"/>
            <a:ext cx="3802155" cy="25247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45223" y="188972"/>
            <a:ext cx="24832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предметами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73" y="203007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72" y="2020988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902" y="2020988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00" y="2020988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29" y="192476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320" y="1948335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5" y="193476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42" y="1926563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56" y="1937449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8" y="1992097"/>
            <a:ext cx="438629" cy="30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7" y="1864796"/>
            <a:ext cx="440234" cy="3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93" y="1710167"/>
            <a:ext cx="440234" cy="3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27" y="1675819"/>
            <a:ext cx="395586" cy="27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087" y="1612405"/>
            <a:ext cx="334770" cy="2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10" y="5344886"/>
            <a:ext cx="1010975" cy="69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8" y="4195786"/>
            <a:ext cx="640926" cy="4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2.freepng.ru/20180404/rww/kisspng-national-cherry-blossom-festival-clip-art-sakura-tree-5ac4bad3585db4.18437107152284232336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3871" l="14333" r="81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95" y="4163129"/>
            <a:ext cx="1250760" cy="8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1590</TotalTime>
  <Words>629</Words>
  <Application>Microsoft Office PowerPoint</Application>
  <PresentationFormat>Экран (4:3)</PresentationFormat>
  <Paragraphs>124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fUSER</cp:lastModifiedBy>
  <cp:revision>171</cp:revision>
  <dcterms:created xsi:type="dcterms:W3CDTF">2016-11-18T14:12:19Z</dcterms:created>
  <dcterms:modified xsi:type="dcterms:W3CDTF">2020-09-04T09:08:28Z</dcterms:modified>
</cp:coreProperties>
</file>